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1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99" r:id="rId13"/>
    <p:sldId id="288" r:id="rId14"/>
    <p:sldId id="290" r:id="rId15"/>
    <p:sldId id="300" r:id="rId16"/>
    <p:sldId id="289" r:id="rId17"/>
    <p:sldId id="292" r:id="rId18"/>
    <p:sldId id="293" r:id="rId19"/>
    <p:sldId id="275" r:id="rId20"/>
    <p:sldId id="276" r:id="rId21"/>
    <p:sldId id="294" r:id="rId22"/>
    <p:sldId id="302" r:id="rId23"/>
    <p:sldId id="295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06" autoAdjust="0"/>
    <p:restoredTop sz="94574" autoAdjust="0"/>
  </p:normalViewPr>
  <p:slideViewPr>
    <p:cSldViewPr snapToGrid="0">
      <p:cViewPr>
        <p:scale>
          <a:sx n="50" d="100"/>
          <a:sy n="50" d="100"/>
        </p:scale>
        <p:origin x="-1296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F30984-CC7D-4862-853F-E92619F4392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544117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0984-CC7D-4862-853F-E92619F4392B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30984-CC7D-4862-853F-E92619F4392B}" type="slidenum">
              <a:rPr lang="en-US" altLang="zh-CN" smtClean="0"/>
              <a:pPr/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08624-D7E8-4CAF-B79C-65F121F831A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898061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212EAD-D112-498D-8E84-1754DE84E1C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762491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7263" y="274638"/>
            <a:ext cx="1768475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97075" y="274638"/>
            <a:ext cx="5157788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B164D5-0CC2-4A20-8BC3-2B437DE4E46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36783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3C1FB-6E18-4959-B3CE-377CE8BCA7C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84342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2ADBD-892A-4B89-A304-DE33BF5CE41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234688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97075" y="1600200"/>
            <a:ext cx="34623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1813" y="1600200"/>
            <a:ext cx="34639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D9C0AD-2734-4FB0-A251-144858E99D0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4035058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FFE64-CFB1-4058-BA75-201E46D2D2F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878769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37EA8F-27CE-41B1-9D19-B23D54FE887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34439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33C6FA-D021-4F6D-8095-F6ECAC0B670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4092000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403801-2748-4CC7-9ECB-8B669894813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90651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3FDAA1-7D30-4EBF-BCB8-7AA60898856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28542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97075" y="274638"/>
            <a:ext cx="70786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97075" y="1600200"/>
            <a:ext cx="70786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charset="-122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charset="-122"/>
              </a:defRPr>
            </a:lvl1pPr>
          </a:lstStyle>
          <a:p>
            <a:r>
              <a:rPr lang="fa-IR" altLang="zh-CN" smtClean="0"/>
              <a:t>بررسی و مقایسه تصویر سازی ذهنی توجه درونی و بیرونی بر یادگیری یک تکلیف ردیابی</a:t>
            </a: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charset="-122"/>
              </a:defRPr>
            </a:lvl1pPr>
          </a:lstStyle>
          <a:p>
            <a:fld id="{26538DC5-A6E4-49AA-AA65-73D8DA85BB7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 dt="0"/>
  <p:txStyles>
    <p:titleStyle>
      <a:lvl1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8624-D7E8-4CAF-B79C-65F121F831A9}" type="slidenum">
              <a:rPr lang="en-US" altLang="zh-CN" smtClean="0"/>
              <a:pPr/>
              <a:t>1</a:t>
            </a:fld>
            <a:endParaRPr lang="en-US" altLang="zh-CN"/>
          </a:p>
        </p:txBody>
      </p:sp>
      <p:pic>
        <p:nvPicPr>
          <p:cNvPr id="5" name="Picture 4" descr="136437425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48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141" y="274638"/>
            <a:ext cx="7260608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1415" y="1477370"/>
            <a:ext cx="7078663" cy="4525963"/>
          </a:xfrm>
        </p:spPr>
        <p:txBody>
          <a:bodyPr/>
          <a:lstStyle/>
          <a:p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ضعف فصل دوم (مباني نظري و ادبيات تحقيق):</a:t>
            </a:r>
          </a:p>
          <a:p>
            <a:r>
              <a:rPr lang="fa-IR" dirty="0" smtClean="0">
                <a:cs typeface="B Nazanin" pitchFamily="2" charset="-78"/>
              </a:rPr>
              <a:t>با خواندن پیشینه خواننده با علت انتخاب روش، طرح تحقیق، فرضیه ها و سوالات تحقیق آشنا شود. كه با خواندن اين تحقيق نمي توان به اين نتيجه رسيد</a:t>
            </a:r>
            <a:endParaRPr lang="en-US" dirty="0" smtClean="0">
              <a:cs typeface="B Nazanin" pitchFamily="2" charset="-78"/>
            </a:endParaRPr>
          </a:p>
          <a:p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قوت فصل دوم (مباني نظري و ادبيات تحقيق):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مباني نظري و ادبيات تحقيق خوبي را بيان كرده است.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10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016" y="274638"/>
            <a:ext cx="7397086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371" y="1390338"/>
            <a:ext cx="7078663" cy="4873302"/>
          </a:xfrm>
        </p:spPr>
        <p:txBody>
          <a:bodyPr/>
          <a:lstStyle/>
          <a:p>
            <a:pPr marL="514350" indent="-514350">
              <a:buNone/>
            </a:pPr>
            <a:r>
              <a:rPr lang="fa-IR" b="1" dirty="0" smtClean="0">
                <a:solidFill>
                  <a:srgbClr val="FF0000"/>
                </a:solidFill>
                <a:cs typeface="B Nazanin" pitchFamily="2" charset="-78"/>
              </a:rPr>
              <a:t> نقاط ضعف فصل سوم (روش تحقيق):</a:t>
            </a: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1. عدم بيان روايي و پايايي پرسشنامه استفاده شده.</a:t>
            </a: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2. دليل استفاده از روش نمونه گيري تصادفي را بيان نكرده است.</a:t>
            </a: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3. روش كار نرم افزار تعقيب سنج چرخان را بيان نكرده است.</a:t>
            </a: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4. مي توانست از تحليل واريانس با اندازه گيري تكراري بجاي تي وابسته استفاده كند.</a:t>
            </a:r>
            <a:endParaRPr lang="en-US" sz="2800" dirty="0" smtClean="0">
              <a:cs typeface="B Nazanin" pitchFamily="2" charset="-78"/>
            </a:endParaRP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5. عدم بیان روایی و پایایی دستگاه تعقیب سنج چرخان</a:t>
            </a: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6. معرفی ابزار یکبار بعنوان نرم افزار و یکبار بعنوان دستگاه</a:t>
            </a:r>
            <a:endParaRPr lang="en-US" sz="2800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11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7232" y="259648"/>
            <a:ext cx="7078663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567" y="1600200"/>
            <a:ext cx="8139659" cy="4890541"/>
          </a:xfrm>
        </p:spPr>
        <p:txBody>
          <a:bodyPr/>
          <a:lstStyle/>
          <a:p>
            <a:r>
              <a:rPr lang="fa-IR" b="1" dirty="0" smtClean="0">
                <a:solidFill>
                  <a:srgbClr val="FF0000"/>
                </a:solidFill>
                <a:cs typeface="B Nazanin" pitchFamily="2" charset="-78"/>
              </a:rPr>
              <a:t>نقاط ضعف فصل سوم (روش تحقيق):</a:t>
            </a:r>
          </a:p>
          <a:p>
            <a:r>
              <a:rPr lang="fa-IR" sz="2800" dirty="0" smtClean="0">
                <a:cs typeface="B Nazanin" pitchFamily="2" charset="-78"/>
              </a:rPr>
              <a:t>در روش آماری استفاده شده بیان نکرده است که تحلیل واریانس (یک طرفه، دوطرفه، سه طرفه) از چه نوعی است.</a:t>
            </a:r>
            <a:endParaRPr lang="en-US" dirty="0" smtClean="0"/>
          </a:p>
          <a:p>
            <a:pPr marL="457200" lvl="0" indent="-457200">
              <a:buNone/>
            </a:pPr>
            <a:r>
              <a:rPr lang="ar-SA" sz="2400" b="1" dirty="0" smtClean="0">
                <a:solidFill>
                  <a:srgbClr val="003399"/>
                </a:solidFill>
                <a:cs typeface="B Nazanin" pitchFamily="2" charset="-78"/>
              </a:rPr>
              <a:t>روش آماري و شيوۀ تجزيه و تحليل اطلاعات</a:t>
            </a:r>
            <a:r>
              <a:rPr lang="en-US" sz="2400" b="1" dirty="0" smtClean="0">
                <a:solidFill>
                  <a:srgbClr val="003399"/>
                </a:solidFill>
                <a:cs typeface="B Nazanin" pitchFamily="2" charset="-78"/>
              </a:rPr>
              <a:t> </a:t>
            </a:r>
            <a:endParaRPr lang="fa-IR" sz="2400" b="1" dirty="0" smtClean="0">
              <a:solidFill>
                <a:srgbClr val="003399"/>
              </a:solidFill>
              <a:cs typeface="B Nazanin" pitchFamily="2" charset="-78"/>
            </a:endParaRPr>
          </a:p>
          <a:p>
            <a:pPr marL="457200" lvl="0" indent="-457200">
              <a:buNone/>
            </a:pPr>
            <a:r>
              <a:rPr lang="fa-IR" sz="2400" b="1" dirty="0" smtClean="0">
                <a:solidFill>
                  <a:srgbClr val="003399"/>
                </a:solidFill>
                <a:cs typeface="B Nazanin" pitchFamily="2" charset="-78"/>
              </a:rPr>
              <a:t>1. </a:t>
            </a:r>
            <a:r>
              <a:rPr lang="ar-SA" sz="2400" b="1" dirty="0" smtClean="0">
                <a:solidFill>
                  <a:srgbClr val="003399"/>
                </a:solidFill>
                <a:cs typeface="B Nazanin" pitchFamily="2" charset="-78"/>
              </a:rPr>
              <a:t>از آماري توصيفي شاخص‌هاي گرايش مركزي و پراكندگي براي رسم نمودارها و   منحني‌ها استفاده گرديد.</a:t>
            </a:r>
            <a:endParaRPr lang="en-US" sz="2400" b="1" dirty="0" smtClean="0">
              <a:solidFill>
                <a:srgbClr val="003399"/>
              </a:solidFill>
              <a:cs typeface="B Nazanin" pitchFamily="2" charset="-78"/>
            </a:endParaRPr>
          </a:p>
          <a:p>
            <a:pPr marL="457200" lvl="0" indent="-457200">
              <a:buNone/>
            </a:pPr>
            <a:r>
              <a:rPr lang="fa-IR" sz="2400" b="1" dirty="0" smtClean="0">
                <a:solidFill>
                  <a:srgbClr val="003399"/>
                </a:solidFill>
                <a:cs typeface="B Nazanin" pitchFamily="2" charset="-78"/>
              </a:rPr>
              <a:t>2. </a:t>
            </a:r>
            <a:r>
              <a:rPr lang="fa-IR" sz="2400" b="1" smtClean="0">
                <a:solidFill>
                  <a:srgbClr val="003399"/>
                </a:solidFill>
                <a:cs typeface="B Nazanin" pitchFamily="2" charset="-78"/>
              </a:rPr>
              <a:t>آ</a:t>
            </a:r>
            <a:r>
              <a:rPr lang="ar-SA" sz="2400" b="1" smtClean="0">
                <a:solidFill>
                  <a:srgbClr val="003399"/>
                </a:solidFill>
                <a:cs typeface="B Nazanin" pitchFamily="2" charset="-78"/>
              </a:rPr>
              <a:t>زمون </a:t>
            </a:r>
            <a:r>
              <a:rPr lang="ar-SA" sz="2400" b="1" dirty="0" smtClean="0">
                <a:solidFill>
                  <a:srgbClr val="003399"/>
                </a:solidFill>
                <a:cs typeface="B Nazanin" pitchFamily="2" charset="-78"/>
              </a:rPr>
              <a:t>کولموگروف اسمرينوف براي تعيين نرمال بودن داده­ها</a:t>
            </a:r>
            <a:endParaRPr lang="en-US" sz="2400" b="1" dirty="0" smtClean="0">
              <a:solidFill>
                <a:srgbClr val="003399"/>
              </a:solidFill>
              <a:cs typeface="B Nazanin" pitchFamily="2" charset="-78"/>
            </a:endParaRPr>
          </a:p>
          <a:p>
            <a:pPr marL="457200" lvl="0" indent="-457200">
              <a:buNone/>
            </a:pPr>
            <a:r>
              <a:rPr lang="fa-IR" sz="2400" b="1" dirty="0" smtClean="0">
                <a:solidFill>
                  <a:srgbClr val="003399"/>
                </a:solidFill>
                <a:cs typeface="B Nazanin" pitchFamily="2" charset="-78"/>
              </a:rPr>
              <a:t>3. </a:t>
            </a:r>
            <a:r>
              <a:rPr lang="ar-SA" sz="2400" b="1" dirty="0" smtClean="0">
                <a:solidFill>
                  <a:srgbClr val="003399"/>
                </a:solidFill>
                <a:cs typeface="B Nazanin" pitchFamily="2" charset="-78"/>
              </a:rPr>
              <a:t>استفاده از تحليل واريانس (</a:t>
            </a:r>
            <a:r>
              <a:rPr lang="en-US" sz="2400" b="1" dirty="0" smtClean="0">
                <a:solidFill>
                  <a:srgbClr val="003399"/>
                </a:solidFill>
                <a:cs typeface="B Nazanin" pitchFamily="2" charset="-78"/>
              </a:rPr>
              <a:t>ANOVA</a:t>
            </a:r>
            <a:r>
              <a:rPr lang="ar-SA" sz="2400" b="1" dirty="0" smtClean="0">
                <a:solidFill>
                  <a:srgbClr val="003399"/>
                </a:solidFill>
                <a:cs typeface="B Nazanin" pitchFamily="2" charset="-78"/>
              </a:rPr>
              <a:t>)  </a:t>
            </a:r>
            <a:endParaRPr lang="en-US" sz="2400" b="1" dirty="0" smtClean="0">
              <a:solidFill>
                <a:srgbClr val="003399"/>
              </a:solidFill>
              <a:cs typeface="B Nazanin" pitchFamily="2" charset="-78"/>
            </a:endParaRPr>
          </a:p>
          <a:p>
            <a:pPr marL="457200" lvl="0" indent="-457200">
              <a:buNone/>
            </a:pPr>
            <a:r>
              <a:rPr lang="fa-IR" sz="2400" b="1" dirty="0" smtClean="0">
                <a:solidFill>
                  <a:srgbClr val="003399"/>
                </a:solidFill>
                <a:cs typeface="B Nazanin" pitchFamily="2" charset="-78"/>
              </a:rPr>
              <a:t>4. </a:t>
            </a:r>
            <a:r>
              <a:rPr lang="ar-SA" sz="2400" b="1" dirty="0" smtClean="0">
                <a:solidFill>
                  <a:srgbClr val="003399"/>
                </a:solidFill>
                <a:cs typeface="B Nazanin" pitchFamily="2" charset="-78"/>
              </a:rPr>
              <a:t>استفاده از آزمون آماري </a:t>
            </a:r>
            <a:r>
              <a:rPr lang="en-US" sz="2400" b="1" dirty="0" smtClean="0">
                <a:solidFill>
                  <a:srgbClr val="003399"/>
                </a:solidFill>
                <a:cs typeface="B Nazanin" pitchFamily="2" charset="-78"/>
              </a:rPr>
              <a:t>t</a:t>
            </a:r>
            <a:r>
              <a:rPr lang="ar-SA" sz="2400" b="1" dirty="0" smtClean="0">
                <a:solidFill>
                  <a:srgbClr val="003399"/>
                </a:solidFill>
                <a:cs typeface="B Nazanin" pitchFamily="2" charset="-78"/>
              </a:rPr>
              <a:t> همبسته </a:t>
            </a:r>
            <a:r>
              <a:rPr lang="en-US" sz="2400" b="1" dirty="0" smtClean="0">
                <a:solidFill>
                  <a:srgbClr val="003399"/>
                </a:solidFill>
                <a:cs typeface="B Nazanin" pitchFamily="2" charset="-78"/>
              </a:rPr>
              <a:t>)</a:t>
            </a:r>
            <a:r>
              <a:rPr lang="fa-IR" sz="2400" b="1" dirty="0" smtClean="0">
                <a:solidFill>
                  <a:srgbClr val="003399"/>
                </a:solidFill>
                <a:cs typeface="B Nazanin" pitchFamily="2" charset="-78"/>
              </a:rPr>
              <a:t>با سطح معني داري 05/) </a:t>
            </a:r>
            <a:r>
              <a:rPr lang="ar-SA" sz="2400" b="1" dirty="0" smtClean="0">
                <a:solidFill>
                  <a:srgbClr val="003399"/>
                </a:solidFill>
                <a:cs typeface="B Nazanin" pitchFamily="2" charset="-78"/>
              </a:rPr>
              <a:t> براي تعيين اثر متغيير مستقل درون گروهي </a:t>
            </a:r>
            <a:endParaRPr lang="en-US" sz="2400" b="1" dirty="0" smtClean="0">
              <a:solidFill>
                <a:srgbClr val="003399"/>
              </a:solidFill>
              <a:cs typeface="B Nazanin" pitchFamily="2" charset="-78"/>
            </a:endParaRPr>
          </a:p>
          <a:p>
            <a:pPr marL="457200" lvl="0" indent="-457200">
              <a:buNone/>
            </a:pPr>
            <a:r>
              <a:rPr lang="fa-IR" sz="2400" b="1" dirty="0" smtClean="0">
                <a:solidFill>
                  <a:srgbClr val="003399"/>
                </a:solidFill>
                <a:cs typeface="B Nazanin" pitchFamily="2" charset="-78"/>
              </a:rPr>
              <a:t>5. </a:t>
            </a:r>
            <a:r>
              <a:rPr lang="ar-SA" sz="2400" b="1" dirty="0" smtClean="0">
                <a:solidFill>
                  <a:srgbClr val="003399"/>
                </a:solidFill>
                <a:cs typeface="B Nazanin" pitchFamily="2" charset="-78"/>
              </a:rPr>
              <a:t>استفاده از آزمون تعقيبي دانكن </a:t>
            </a:r>
            <a:endParaRPr lang="en-US" sz="2400" b="1" dirty="0" smtClean="0">
              <a:solidFill>
                <a:srgbClr val="003399"/>
              </a:solidFill>
              <a:cs typeface="B Nazanin" pitchFamily="2" charset="-78"/>
            </a:endParaRPr>
          </a:p>
          <a:p>
            <a:endParaRPr lang="fa-IR" dirty="0" smtClean="0">
              <a:cs typeface="B Nazanin" pitchFamily="2" charset="-78"/>
            </a:endParaRPr>
          </a:p>
          <a:p>
            <a:endParaRPr lang="fa-IR" dirty="0" smtClean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12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255" y="274638"/>
            <a:ext cx="7383438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4675" y="1524000"/>
            <a:ext cx="7078663" cy="4525963"/>
          </a:xfrm>
        </p:spPr>
        <p:txBody>
          <a:bodyPr/>
          <a:lstStyle/>
          <a:p>
            <a:r>
              <a:rPr lang="fa-IR" b="1" dirty="0" smtClean="0">
                <a:solidFill>
                  <a:srgbClr val="FF0000"/>
                </a:solidFill>
                <a:cs typeface="B Nazanin" pitchFamily="2" charset="-78"/>
              </a:rPr>
              <a:t>نقاط قوت فصل چهارم (يافته ها):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1. نام نرم افزار مورد استفاده عنوان شده است</a:t>
            </a:r>
            <a:endParaRPr lang="en-US" dirty="0" smtClean="0">
              <a:cs typeface="B Nazanin" pitchFamily="2" charset="-78"/>
            </a:endParaRP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2. روش آماری مورد استفاده جهت تجزیه و تحلیل ذکر شده است.</a:t>
            </a:r>
            <a:endParaRPr lang="en-US" dirty="0" smtClean="0">
              <a:cs typeface="B Nazanin" pitchFamily="2" charset="-78"/>
            </a:endParaRP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3. سطح معناداری بیان شده است.</a:t>
            </a:r>
            <a:endParaRPr lang="en-US" dirty="0" smtClean="0">
              <a:cs typeface="B Nazanin" pitchFamily="2" charset="-7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13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085" y="274638"/>
            <a:ext cx="7219664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244" y="1600200"/>
            <a:ext cx="7704944" cy="4965492"/>
          </a:xfrm>
        </p:spPr>
        <p:txBody>
          <a:bodyPr/>
          <a:lstStyle/>
          <a:p>
            <a:pPr>
              <a:buNone/>
            </a:pPr>
            <a:r>
              <a:rPr lang="fa-IR" sz="1800" b="1" dirty="0" smtClean="0">
                <a:cs typeface="B Nazanin" pitchFamily="2" charset="-78"/>
              </a:rPr>
              <a:t>1. 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پايايي پرسشنامۀ تجديدنظرشدة تصويرسازي ذهني حركت (</a:t>
            </a:r>
            <a:r>
              <a:rPr lang="en-US" sz="2000" b="1" u="sng" dirty="0" smtClean="0">
                <a:solidFill>
                  <a:srgbClr val="FF0000"/>
                </a:solidFill>
                <a:cs typeface="B Nazanin" pitchFamily="2" charset="-78"/>
              </a:rPr>
              <a:t>MIQ-R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)‌ هال و مارتين (1997) از طريق آزمون آلفا كرونباخ 89%  به­دست آمد</a:t>
            </a:r>
            <a:r>
              <a:rPr lang="ar-SA" sz="1800" b="1" dirty="0" smtClean="0">
                <a:cs typeface="B Nazanin" pitchFamily="2" charset="-78"/>
              </a:rPr>
              <a:t>. سپس با استفاده از قراردادن آزمودني‌ها به­صورت كاملاً تصادفي در گروه‌هاي سه گانه، همگني گروه‌ها رعايت گرديد. محاسبات ذيل برروي داده‌ها صورت گرفت:</a:t>
            </a:r>
            <a:endParaRPr lang="en-US" sz="1800" b="1" dirty="0" smtClean="0">
              <a:cs typeface="B Nazanin" pitchFamily="2" charset="-78"/>
            </a:endParaRPr>
          </a:p>
          <a:p>
            <a:pPr lvl="0">
              <a:buNone/>
            </a:pPr>
            <a:r>
              <a:rPr lang="fa-IR" sz="1800" b="1" dirty="0" smtClean="0">
                <a:cs typeface="B Nazanin" pitchFamily="2" charset="-78"/>
              </a:rPr>
              <a:t>2. </a:t>
            </a:r>
            <a:r>
              <a:rPr lang="ar-SA" sz="1800" b="1" dirty="0" smtClean="0">
                <a:cs typeface="B Nazanin" pitchFamily="2" charset="-78"/>
              </a:rPr>
              <a:t>محاسبه پارامتر‌ها با استفاده از آمار توصيفي.</a:t>
            </a:r>
            <a:endParaRPr lang="fa-IR" sz="1800" b="1" dirty="0" smtClean="0">
              <a:cs typeface="B Nazanin" pitchFamily="2" charset="-78"/>
            </a:endParaRPr>
          </a:p>
          <a:p>
            <a:pPr lvl="0">
              <a:buNone/>
            </a:pPr>
            <a:r>
              <a:rPr lang="fa-IR" sz="1800" b="1" dirty="0" smtClean="0">
                <a:cs typeface="B Nazanin" pitchFamily="2" charset="-78"/>
              </a:rPr>
              <a:t>3. </a:t>
            </a:r>
            <a:r>
              <a:rPr lang="ar-SA" sz="1800" b="1" dirty="0" smtClean="0">
                <a:cs typeface="B Nazanin" pitchFamily="2" charset="-78"/>
              </a:rPr>
              <a:t>در مرحـلة فـراگـيري از طـريق 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آزمون </a:t>
            </a:r>
            <a:r>
              <a:rPr lang="en-US" sz="2000" b="1" u="sng" dirty="0" smtClean="0">
                <a:solidFill>
                  <a:srgbClr val="FF0000"/>
                </a:solidFill>
                <a:cs typeface="B Nazanin" pitchFamily="2" charset="-78"/>
              </a:rPr>
              <a:t>t</a:t>
            </a:r>
            <a:r>
              <a:rPr lang="fa-IR" sz="2000" b="1" u="sng" dirty="0" smtClean="0">
                <a:solidFill>
                  <a:srgbClr val="FF0000"/>
                </a:solidFill>
                <a:cs typeface="B Nazanin" pitchFamily="2" charset="-78"/>
              </a:rPr>
              <a:t> همبسته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 </a:t>
            </a:r>
            <a:r>
              <a:rPr lang="ar-SA" sz="1800" b="1" dirty="0" smtClean="0">
                <a:cs typeface="B Nazanin" pitchFamily="2" charset="-78"/>
              </a:rPr>
              <a:t>تفاوت‌هاي درون­گروهي در طول مرحلة تمرين مورد بررسي قرار گرفت. سپس با تحليل واريانس يک­طرفه تأثير تفاوت ميانگين گروه‌ها مورد بررسي قرار گرفت. </a:t>
            </a:r>
            <a:endParaRPr lang="en-US" sz="1800" b="1" dirty="0" smtClean="0">
              <a:cs typeface="B Nazanin" pitchFamily="2" charset="-78"/>
            </a:endParaRPr>
          </a:p>
          <a:p>
            <a:pPr lvl="0">
              <a:buNone/>
            </a:pPr>
            <a:r>
              <a:rPr lang="fa-IR" sz="1800" b="1" dirty="0" smtClean="0">
                <a:cs typeface="B Nazanin" pitchFamily="2" charset="-78"/>
              </a:rPr>
              <a:t>4. </a:t>
            </a:r>
            <a:r>
              <a:rPr lang="ar-SA" sz="1800" b="1" dirty="0" smtClean="0">
                <a:cs typeface="B Nazanin" pitchFamily="2" charset="-78"/>
              </a:rPr>
              <a:t>در مرحلة يادداري، به­منظور اندازه­گيري يادداري نسبي به­ كمك نمرة اختلاف، تفاضل بين نمرة پس­آزمون و آزمون يادداري تأخيري محاسبه و از طريق 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تحليل واريانس يك­طرفه </a:t>
            </a:r>
            <a:r>
              <a:rPr lang="ar-SA" sz="1800" b="1" dirty="0" smtClean="0">
                <a:cs typeface="B Nazanin" pitchFamily="2" charset="-78"/>
              </a:rPr>
              <a:t>دنبال گرديد و هم چنين به­منظور تعيين محل اختلاف از آزمون تعقيبي دانكن استفاده شد.</a:t>
            </a:r>
            <a:endParaRPr lang="en-US" sz="1800" b="1" dirty="0" smtClean="0">
              <a:cs typeface="B Nazanin" pitchFamily="2" charset="-78"/>
            </a:endParaRPr>
          </a:p>
          <a:p>
            <a:pPr lvl="0">
              <a:buNone/>
            </a:pPr>
            <a:r>
              <a:rPr lang="fa-IR" sz="1800" b="1" dirty="0" smtClean="0">
                <a:cs typeface="B Nazanin" pitchFamily="2" charset="-78"/>
              </a:rPr>
              <a:t>5. </a:t>
            </a:r>
            <a:r>
              <a:rPr lang="ar-SA" sz="1800" b="1" dirty="0" smtClean="0">
                <a:cs typeface="B Nazanin" pitchFamily="2" charset="-78"/>
              </a:rPr>
              <a:t>به­منظور تأييد يافته‌هاي به­دست آمده از طريق محاسبة 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ضريب همبستگي پيرسون</a:t>
            </a:r>
            <a:r>
              <a:rPr lang="ar-SA" sz="1800" b="1" dirty="0" smtClean="0">
                <a:cs typeface="B Nazanin" pitchFamily="2" charset="-78"/>
              </a:rPr>
              <a:t>، ميزان همبستگي بين پس­آزمون و آزمون يادداري مورد بررسي قرار گرفته است، تا مشخص شود كه ارتباط بين مراحل مختلف در آزمون‌ها چگونه است؟ </a:t>
            </a:r>
            <a:endParaRPr lang="en-US" sz="1800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1800" b="1" dirty="0" smtClean="0">
                <a:cs typeface="B Nazanin" pitchFamily="2" charset="-78"/>
              </a:rPr>
              <a:t>6. </a:t>
            </a:r>
            <a:r>
              <a:rPr lang="ar-SA" sz="1800" b="1" dirty="0" smtClean="0">
                <a:cs typeface="B Nazanin" pitchFamily="2" charset="-78"/>
              </a:rPr>
              <a:t>تمام محاسبات فوق، توسط 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نرم‌افزار آماري </a:t>
            </a:r>
            <a:r>
              <a:rPr lang="en-US" sz="2000" b="1" u="sng" dirty="0" smtClean="0">
                <a:solidFill>
                  <a:srgbClr val="FF0000"/>
                </a:solidFill>
                <a:cs typeface="B Nazanin" pitchFamily="2" charset="-78"/>
              </a:rPr>
              <a:t>SPSS</a:t>
            </a:r>
            <a:r>
              <a:rPr lang="fa-IR" sz="2000" b="1" u="sng" dirty="0" smtClean="0">
                <a:solidFill>
                  <a:srgbClr val="FF0000"/>
                </a:solidFill>
                <a:cs typeface="B Nazanin" pitchFamily="2" charset="-78"/>
              </a:rPr>
              <a:t> 5/11</a:t>
            </a:r>
            <a:r>
              <a:rPr lang="fa-IR" sz="1800" b="1" dirty="0" smtClean="0">
                <a:cs typeface="B Nazanin" pitchFamily="2" charset="-78"/>
              </a:rPr>
              <a:t> </a:t>
            </a:r>
            <a:r>
              <a:rPr lang="ar-SA" sz="1800" b="1" dirty="0" smtClean="0">
                <a:cs typeface="B Nazanin" pitchFamily="2" charset="-78"/>
              </a:rPr>
              <a:t>صورت پذيرفت.</a:t>
            </a:r>
            <a:endParaRPr lang="en-US" sz="1800" b="1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14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3028" y="2682240"/>
            <a:ext cx="660941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447800" y="1371601"/>
            <a:ext cx="66294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ضعف فصل چهارم (يافته ها):</a:t>
            </a:r>
          </a:p>
          <a:p>
            <a:pPr marL="457200" indent="-457200" algn="r" rtl="1"/>
            <a:r>
              <a:rPr lang="fa-IR" sz="2400" b="1" dirty="0" smtClean="0">
                <a:cs typeface="B Nazanin" pitchFamily="2" charset="-78"/>
              </a:rPr>
              <a:t>راجع به نمودارها توضیحی نداده است. مثلا اینکه نمودار 1-4ویژگی جمعیت شناختی است.</a:t>
            </a: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  <a:p>
            <a:pPr marL="457200" indent="-457200" algn="r"/>
            <a:r>
              <a:rPr lang="ar-SA" sz="2400" b="1" dirty="0" smtClean="0">
                <a:cs typeface="B Nazanin" pitchFamily="2" charset="-78"/>
              </a:rPr>
              <a:t>نمودار 1- 4) توزيع ميانگين سن آزمودني­ها </a:t>
            </a:r>
            <a:r>
              <a:rPr lang="fa-IR" sz="2400" b="1" dirty="0" smtClean="0">
                <a:cs typeface="B Nazanin" pitchFamily="2" charset="-78"/>
              </a:rPr>
              <a:t>در گروه­ها</a:t>
            </a:r>
            <a:endParaRPr lang="en-US" sz="2400" dirty="0" smtClean="0">
              <a:cs typeface="B Nazanin" pitchFamily="2" charset="-78"/>
            </a:endParaRPr>
          </a:p>
          <a:p>
            <a:pPr marL="457200" indent="-457200" algn="r"/>
            <a:endParaRPr lang="fa-IR" sz="2400" dirty="0" smtClean="0">
              <a:cs typeface="B Nazanin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28800" y="457200"/>
            <a:ext cx="69646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800" b="1" dirty="0" smtClean="0">
                <a:solidFill>
                  <a:schemeClr val="tx2"/>
                </a:solidFill>
                <a:latin typeface="+mj-lt"/>
                <a:ea typeface="+mj-ea"/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b="1" dirty="0" smtClean="0">
              <a:solidFill>
                <a:schemeClr val="tx2"/>
              </a:solidFill>
              <a:latin typeface="+mj-lt"/>
              <a:ea typeface="+mj-ea"/>
              <a:cs typeface="B Nazanin" pitchFamily="2" charset="-7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3C6FA-D021-4F6D-8095-F6ECAC0B6707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1" y="274638"/>
            <a:ext cx="7391399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7035" y="1463040"/>
            <a:ext cx="7078663" cy="4525963"/>
          </a:xfrm>
        </p:spPr>
        <p:txBody>
          <a:bodyPr/>
          <a:lstStyle/>
          <a:p>
            <a:r>
              <a:rPr lang="fa-IR" b="1" dirty="0" smtClean="0">
                <a:solidFill>
                  <a:srgbClr val="FF0000"/>
                </a:solidFill>
                <a:cs typeface="B Nazanin" pitchFamily="2" charset="-78"/>
              </a:rPr>
              <a:t>نقاط ضعف فصل پنجم (بحث و نتیجه گیری):</a:t>
            </a: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1. عدم بیان محدودیت هایی پژوهش</a:t>
            </a:r>
            <a:endParaRPr lang="en-US" dirty="0" smtClean="0">
              <a:cs typeface="B Nazanin" pitchFamily="2" charset="-78"/>
            </a:endParaRPr>
          </a:p>
          <a:p>
            <a:pPr>
              <a:buNone/>
            </a:pPr>
            <a:r>
              <a:rPr lang="fa-IR" dirty="0" smtClean="0">
                <a:cs typeface="B Nazanin" pitchFamily="2" charset="-78"/>
              </a:rPr>
              <a:t>2. عدم بیان قلمرو و یا محدودۀ پژوهش</a:t>
            </a:r>
            <a:endParaRPr lang="en-US" dirty="0" smtClean="0">
              <a:cs typeface="B Nazanin" pitchFamily="2" charset="-7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16</a:t>
            </a:fld>
            <a:endParaRPr lang="en-US" altLang="zh-CN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235" y="274638"/>
            <a:ext cx="7078663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881" y="1463040"/>
            <a:ext cx="8328978" cy="4525963"/>
          </a:xfrm>
        </p:spPr>
        <p:txBody>
          <a:bodyPr/>
          <a:lstStyle/>
          <a:p>
            <a:pPr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قوت فصل پنجم (بحث و نتیجه گیری):</a:t>
            </a:r>
          </a:p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1. خلاصه تحقیق</a:t>
            </a:r>
            <a:endParaRPr lang="en-US" sz="2400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2. خلاصه یافته ها</a:t>
            </a:r>
            <a:endParaRPr lang="en-US" sz="2400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3. ترکیب نتایج فصل چهارم با نظریه ها و یافته های مطالعات پیشین و بحث کردن در مورد آنها</a:t>
            </a:r>
            <a:endParaRPr lang="en-US" sz="2400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4. بیان نتایج و مکانیسم های احتمالی برای هر نتیجه</a:t>
            </a:r>
            <a:endParaRPr lang="en-US" sz="2400" b="1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2400" b="1" dirty="0" smtClean="0">
                <a:cs typeface="B Nazanin" pitchFamily="2" charset="-78"/>
              </a:rPr>
              <a:t>5. نتیجه گیری یک طرفه نباشد و تمامی عوامل را در نظر بگیرد و بیان کند</a:t>
            </a:r>
            <a:endParaRPr lang="en-US" sz="2400" b="1" dirty="0" smtClean="0">
              <a:cs typeface="B Nazanin" pitchFamily="2" charset="-78"/>
            </a:endParaRPr>
          </a:p>
          <a:p>
            <a:pPr>
              <a:buNone/>
            </a:pPr>
            <a:endParaRPr lang="en-US" sz="2000" b="1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17</a:t>
            </a:fld>
            <a:endParaRPr lang="en-US" altLang="zh-CN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715" y="274638"/>
            <a:ext cx="7078663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835" y="1554480"/>
            <a:ext cx="7078663" cy="4525963"/>
          </a:xfrm>
        </p:spPr>
        <p:txBody>
          <a:bodyPr/>
          <a:lstStyle/>
          <a:p>
            <a:pPr algn="just">
              <a:buNone/>
            </a:pPr>
            <a:r>
              <a:rPr lang="ar-SA" sz="2000" b="1" dirty="0" smtClean="0">
                <a:cs typeface="B Nazanin" pitchFamily="2" charset="-78"/>
              </a:rPr>
              <a:t>ابتدا محقّق در اين فصل به ارائه خلاصه­اي از تحقيق، پرداخته سپس با مقايسۀ يافته­هاي کسب شده در اين پژوهش، با پيشينۀ تحقيقات انجام شده، به بحث و بررسي اطّلاعات به­دست آمده، خواهد پرداخت و در نهايت، پيشنهاداتي در خصوص انجام تحقيقات آتي و برگرفته از اين تحقيق ارائه خواهد داد. بدين منظور قبل از هر اقدامي در اين­باره، لازم است يافته­هاي تحقيقات قبلي در همين زمينه با يافته­هاي حاصل از تحقيق حاضر مورد مقايسه قرار گيرند. همان­طور كه از اهداف و فرضيه­هاي اين پژوهش برمي­آيد محقّق برآن است كه به بررسي اين سؤال بپردازد كه آيا تصويرسازي توجّه دروني و بيروني بر اجرا و يادگيري تکليف رديابي تأثير دارد؟ 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نمونه آماري اين پژوهش تعداد 30  نفر از بين 100 دانشجوي دختر 25 - 18 سال مقطع کارداني رشتۀ تربيت­بدني و علوم ورزشي دانشگاه آزاد اسلامي واحد نيشابور بودند كه از آزمون اوّليه پرسشنامة تجديد­نظرشدۀ تصويرسازي حركت، بالاترين امتياز را کسب کردند، و به 3 گروه 10 نفري تقسيم شدند كه تمام مراحل گروه­بندي آنان به صورت تصادفي ساده صورت گرفت.</a:t>
            </a:r>
            <a:endParaRPr lang="en-US" sz="2000" b="1" u="sng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just">
              <a:buNone/>
            </a:pPr>
            <a:endParaRPr lang="en-US" sz="2000" b="1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18</a:t>
            </a:fld>
            <a:endParaRPr lang="en-US" altLang="zh-CN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3715" y="213678"/>
            <a:ext cx="7078663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3715" y="1417320"/>
            <a:ext cx="7078663" cy="4861560"/>
          </a:xfrm>
        </p:spPr>
        <p:txBody>
          <a:bodyPr/>
          <a:lstStyle/>
          <a:p>
            <a:pPr algn="just"/>
            <a:r>
              <a:rPr lang="ar-SA" sz="2000" b="1" dirty="0" smtClean="0">
                <a:cs typeface="B Nazanin" pitchFamily="2" charset="-78"/>
              </a:rPr>
              <a:t>يافته­هاي تحقيق</a:t>
            </a:r>
            <a:endParaRPr lang="en-US" sz="2000" b="1" dirty="0" smtClean="0">
              <a:cs typeface="B Nazanin" pitchFamily="2" charset="-78"/>
            </a:endParaRPr>
          </a:p>
          <a:p>
            <a:pPr algn="just"/>
            <a:r>
              <a:rPr lang="ar-SA" sz="2000" b="1" dirty="0" smtClean="0">
                <a:cs typeface="B Nazanin" pitchFamily="2" charset="-78"/>
              </a:rPr>
              <a:t>مرحله فراگيري: آزمودني­ها در اين مرحله به­مدّت 5 روز به تمرينات خاص خود پرداختند.</a:t>
            </a:r>
            <a:endParaRPr lang="en-US" sz="2000" b="1" dirty="0" smtClean="0">
              <a:cs typeface="B Nazanin" pitchFamily="2" charset="-78"/>
            </a:endParaRPr>
          </a:p>
          <a:p>
            <a:pPr algn="just"/>
            <a:r>
              <a:rPr lang="fa-IR" sz="2000" b="1" u="sng" dirty="0" smtClean="0">
                <a:solidFill>
                  <a:srgbClr val="FF0000"/>
                </a:solidFill>
                <a:cs typeface="B Nazanin" pitchFamily="2" charset="-78"/>
              </a:rPr>
              <a:t>گروه تصويرسازي توجّه دروني : اختلاف پيش­آزمون و پس­آزمون گروه تصويرسازي توجّه دروني در تکليف رديابي معني­دار نبود 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(</a:t>
            </a:r>
            <a:r>
              <a:rPr lang="en-US" sz="2000" b="1" u="sng" dirty="0" smtClean="0">
                <a:solidFill>
                  <a:srgbClr val="FF0000"/>
                </a:solidFill>
                <a:cs typeface="B Nazanin" pitchFamily="2" charset="-78"/>
              </a:rPr>
              <a:t>P&gt; 0.05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)</a:t>
            </a:r>
            <a:r>
              <a:rPr lang="fa-IR" sz="2000" b="1" u="sng" dirty="0" smtClean="0">
                <a:solidFill>
                  <a:srgbClr val="FF0000"/>
                </a:solidFill>
                <a:cs typeface="B Nazanin" pitchFamily="2" charset="-78"/>
              </a:rPr>
              <a:t>. به­عبارتي 5 جلسه تمرين تصويرسازي توجّه دروني تأثيري بر اجراي گروه تصويرسازي توجّه دروني نداشت.</a:t>
            </a:r>
            <a:endParaRPr lang="en-US" sz="2000" b="1" u="sng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just"/>
            <a:r>
              <a:rPr lang="fa-IR" sz="2000" b="1" u="sng" dirty="0" smtClean="0">
                <a:solidFill>
                  <a:srgbClr val="FF0000"/>
                </a:solidFill>
                <a:cs typeface="B Nazanin" pitchFamily="2" charset="-78"/>
              </a:rPr>
              <a:t>گروه تصويرسازي توجّه بيروني: اختلاف پيش­آزمون و پس­آزمون گروه تصويرسازي توجّه بيروني در تکليف رديابي معني­دار بود 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(</a:t>
            </a:r>
            <a:r>
              <a:rPr lang="en-US" sz="2000" b="1" u="sng" dirty="0" smtClean="0">
                <a:solidFill>
                  <a:srgbClr val="FF0000"/>
                </a:solidFill>
                <a:cs typeface="B Nazanin" pitchFamily="2" charset="-78"/>
              </a:rPr>
              <a:t>P&lt; 0.05</a:t>
            </a:r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)</a:t>
            </a:r>
            <a:r>
              <a:rPr lang="fa-IR" sz="2000" b="1" u="sng" dirty="0" smtClean="0">
                <a:solidFill>
                  <a:srgbClr val="FF0000"/>
                </a:solidFill>
                <a:cs typeface="B Nazanin" pitchFamily="2" charset="-78"/>
              </a:rPr>
              <a:t>. به­عبارتي 5 جلسه تمرين تصويرسازي توجّه بيروني باعث بهبود اجراي گروه تصويرسازي توجّه بيروني شد.</a:t>
            </a:r>
            <a:endParaRPr lang="en-US" sz="2000" b="1" u="sng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just"/>
            <a:r>
              <a:rPr lang="ar-SA" sz="2000" b="1" dirty="0" smtClean="0">
                <a:cs typeface="B Nazanin" pitchFamily="2" charset="-78"/>
              </a:rPr>
              <a:t>مرحلۀ يادداري: اين مرحله، پس از اتمام دورۀ فراگيري، آزمودني­ها مدت 72 ساعت بي­تمرين بودند و سپس براي شرکت در آزمون يادداري مراجعه و در آزمون مجدداً شرکت نمودند و نتايج زير به­دست آمد.</a:t>
            </a:r>
            <a:endParaRPr lang="en-US" sz="2000" b="1" dirty="0" smtClean="0">
              <a:cs typeface="B Nazanin" pitchFamily="2" charset="-78"/>
            </a:endParaRPr>
          </a:p>
          <a:p>
            <a:pPr algn="just"/>
            <a:endParaRPr lang="en-US" sz="2000" b="1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19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5603" y="1691640"/>
            <a:ext cx="7772400" cy="48463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  <a:t>دانشکده علوم انسانی</a:t>
            </a:r>
            <a:b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  <a:t>ارائه درس سمینار در کنترل حرکتی</a:t>
            </a:r>
            <a:b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  <a:t>نقد و بررسی پایان نامه</a:t>
            </a:r>
            <a:b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  <a:t>استا مربوطه: آقای دکتر نیک روان</a:t>
            </a:r>
            <a:b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  <a:t>ارائه دهنده: الهه مصطفایی فر</a:t>
            </a:r>
            <a:b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3600" b="1" dirty="0" smtClean="0">
                <a:solidFill>
                  <a:srgbClr val="002060"/>
                </a:solidFill>
                <a:latin typeface="IranNastaliq" pitchFamily="18" charset="0"/>
                <a:cs typeface="IranNastaliq" pitchFamily="18" charset="0"/>
              </a:rPr>
              <a:t>بهار </a:t>
            </a:r>
            <a:r>
              <a:rPr lang="fa-IR" sz="2800" b="1" dirty="0" smtClean="0">
                <a:solidFill>
                  <a:srgbClr val="002060"/>
                </a:solidFill>
                <a:latin typeface="+mn-lt"/>
                <a:ea typeface="+mn-ea"/>
                <a:cs typeface="B Nazanin" pitchFamily="2" charset="-78"/>
              </a:rPr>
              <a:t>93</a:t>
            </a:r>
            <a:endParaRPr lang="en-US" sz="2800" b="1" dirty="0">
              <a:solidFill>
                <a:srgbClr val="002060"/>
              </a:solidFill>
              <a:latin typeface="+mn-lt"/>
              <a:ea typeface="+mn-ea"/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8624-D7E8-4CAF-B79C-65F121F831A9}" type="slidenum">
              <a:rPr lang="en-US" altLang="zh-CN" smtClean="0"/>
              <a:pPr/>
              <a:t>2</a:t>
            </a:fld>
            <a:endParaRPr lang="en-US" altLang="zh-CN"/>
          </a:p>
        </p:txBody>
      </p:sp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680" y="426720"/>
            <a:ext cx="1082040" cy="117348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8475" y="259398"/>
            <a:ext cx="7078663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4921" y="1524000"/>
            <a:ext cx="7612698" cy="4525963"/>
          </a:xfrm>
        </p:spPr>
        <p:txBody>
          <a:bodyPr/>
          <a:lstStyle/>
          <a:p>
            <a:r>
              <a:rPr lang="ar-SA" sz="2400" b="1" dirty="0" smtClean="0">
                <a:cs typeface="B Nazanin" pitchFamily="2" charset="-78"/>
              </a:rPr>
              <a:t>گروه تصويرسازي توجّه دروني:</a:t>
            </a:r>
            <a:r>
              <a:rPr lang="ar-SA" sz="2400" dirty="0" smtClean="0">
                <a:cs typeface="B Nazanin" pitchFamily="2" charset="-78"/>
              </a:rPr>
              <a:t> </a:t>
            </a:r>
            <a:r>
              <a:rPr lang="fa-IR" sz="2400" dirty="0" smtClean="0">
                <a:cs typeface="B Nazanin" pitchFamily="2" charset="-78"/>
              </a:rPr>
              <a:t>اختلاف پس</a:t>
            </a:r>
            <a:r>
              <a:rPr lang="en-US" sz="2400" dirty="0" smtClean="0">
                <a:cs typeface="B Nazanin" pitchFamily="2" charset="-78"/>
              </a:rPr>
              <a:t>­</a:t>
            </a:r>
            <a:r>
              <a:rPr lang="fa-IR" sz="2400" dirty="0" smtClean="0">
                <a:cs typeface="B Nazanin" pitchFamily="2" charset="-78"/>
              </a:rPr>
              <a:t>آزمون و آزمون يادداري گروه تصويرسازي توجّه دروني معني­دار بود. به­عبارتي آزمودني­ها نتوانستند آن­چه در مرحلۀ فراگيري کسب نموده­اند را بعد از 72 ساعت بي­تمريني حفظ نمايند. يعني 5 جلسه تمرين تصويرسازي توجّه دروني، باعث يادگيري گروه تصويرسازي توجّه دروني نگرديد.</a:t>
            </a:r>
            <a:endParaRPr lang="en-US" sz="2400" dirty="0" smtClean="0">
              <a:cs typeface="B Nazanin" pitchFamily="2" charset="-78"/>
            </a:endParaRPr>
          </a:p>
          <a:p>
            <a:r>
              <a:rPr lang="ar-SA" sz="2400" b="1" dirty="0" smtClean="0">
                <a:cs typeface="B Nazanin" pitchFamily="2" charset="-78"/>
              </a:rPr>
              <a:t>گروه تصويرسازي توجّه بيروني:</a:t>
            </a:r>
            <a:r>
              <a:rPr lang="ar-SA" sz="2400" dirty="0" smtClean="0">
                <a:cs typeface="B Nazanin" pitchFamily="2" charset="-78"/>
              </a:rPr>
              <a:t> </a:t>
            </a:r>
            <a:r>
              <a:rPr lang="fa-IR" sz="2400" dirty="0" smtClean="0">
                <a:cs typeface="B Nazanin" pitchFamily="2" charset="-78"/>
              </a:rPr>
              <a:t> اختلاف بين پس­آزمون و آزمون يادداري گروه تصويرسازي توجّه بيروني معني­دار نبود. به­عبارتي آزمودني­ها توانستند آن­چه در مرحلۀ فراگيري کسب نموده­اند را بعد از 72 ساعت بي­تمريني حفظ نمايند. يعني 5 جلسه تمرين تصويرسازي توجّه بيروني باعث يادگيري گروه تصويرسازي توجّه بيروني گرديد.</a:t>
            </a:r>
            <a:endParaRPr lang="en-US" sz="2400" dirty="0" smtClean="0">
              <a:cs typeface="B Nazanin" pitchFamily="2" charset="-78"/>
            </a:endParaRPr>
          </a:p>
          <a:p>
            <a:endParaRPr lang="en-US" sz="2400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20</a:t>
            </a:fld>
            <a:endParaRPr lang="en-US" altLang="zh-CN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235" y="289878"/>
            <a:ext cx="7078663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59" y="1539240"/>
            <a:ext cx="8146099" cy="4525963"/>
          </a:xfrm>
        </p:spPr>
        <p:txBody>
          <a:bodyPr/>
          <a:lstStyle/>
          <a:p>
            <a:pPr algn="just"/>
            <a:r>
              <a:rPr lang="ar-SA" sz="2000" b="1" dirty="0" smtClean="0">
                <a:cs typeface="B Nazanin" pitchFamily="2" charset="-78"/>
              </a:rPr>
              <a:t>بحث و نتيجه­گيري</a:t>
            </a:r>
            <a:endParaRPr lang="en-US" sz="2000" b="1" dirty="0" smtClean="0">
              <a:cs typeface="B Nazanin" pitchFamily="2" charset="-78"/>
            </a:endParaRPr>
          </a:p>
          <a:p>
            <a:pPr algn="just"/>
            <a:r>
              <a:rPr lang="ar-SA" sz="2000" b="1" u="sng" dirty="0" smtClean="0">
                <a:solidFill>
                  <a:srgbClr val="FF0000"/>
                </a:solidFill>
                <a:cs typeface="B Nazanin" pitchFamily="2" charset="-78"/>
              </a:rPr>
              <a:t>در اين بخش، به بررسي نتايج و يافته­هاي حاصل از اين پژوهش در قالب هدف کلّي پرداخته، و نتايج به­دست آمده از اين پژوهش را با نتايج پژوهش­هاي ساير محقّقين مقايسه کرده و در پايان نتيجه­گيري نهايي ارائه مي­گردد. هدف کلّي اين تحقيق، بررسي و مقايسه اثر تصويرسازي توجّه بيروني و دروني بر تکليف رديابي مي­باشد. با </a:t>
            </a:r>
            <a:r>
              <a:rPr lang="fa-IR" sz="2000" b="1" u="sng" dirty="0" smtClean="0">
                <a:solidFill>
                  <a:srgbClr val="FF0000"/>
                </a:solidFill>
                <a:cs typeface="B Nazanin" pitchFamily="2" charset="-78"/>
              </a:rPr>
              <a:t>مطالعه و بررسي نتايج تحقيقات و پژوهش­هاي اکثر محقّقين از جمله سينگر و ديگران (1991)، شادمهر و بيزي (1998)، شي­آ و وولف (1999)، مادوکس و ديگران (1999)، شي آ و همکاران (2000) ، وولف و همکاران (2001)، بايرز (2002)، لندرز (2003)، وانس و همکاران (2003)، توتيسکا و ولف (2003)، زاچري و همکاران (2005)، لندرز و همکاران (2005)، پولتون و همکاران (2006)، نشان مي­دهند که همگي اين محقّقين،  کانون توجّه بيروني را نسبت به دروني در بهبود اجرا و يادگيري حرکتي يادگيرنده­ها بسيار مؤثرتر و کاراتر مي­دانستند. هم­چنين در يک مطالعۀ فراتحليلي که توسط وانس و همکاران در سال 2004 صورت گرفت، نشان از برتري کانون توجّه بيروني در 8 آزمون از 14 آزمون مختلف به­دست آمد که منجر به بهبود اجرا آزمودني­ها شد. همۀ اين مدارک، گواهي بر سودمندي کانون توجّه بيروني بر دروني مي باشد.</a:t>
            </a:r>
            <a:endParaRPr lang="en-US" sz="2000" b="1" u="sng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21</a:t>
            </a:fld>
            <a:endParaRPr lang="en-US" altLang="zh-CN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0.818155001358445352_taknaz_i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22</a:t>
            </a:fld>
            <a:endParaRPr lang="en-US" altLang="zh-CN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05662493051402168078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23</a:t>
            </a:fld>
            <a:endParaRPr lang="en-US" altLang="zh-CN"/>
          </a:p>
        </p:txBody>
      </p:sp>
      <p:sp>
        <p:nvSpPr>
          <p:cNvPr id="7" name="TextBox 6"/>
          <p:cNvSpPr txBox="1"/>
          <p:nvPr/>
        </p:nvSpPr>
        <p:spPr>
          <a:xfrm>
            <a:off x="228600" y="4648200"/>
            <a:ext cx="34747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600" b="1" dirty="0" smtClean="0">
                <a:latin typeface="IranNastaliq" pitchFamily="18" charset="0"/>
                <a:cs typeface="IranNastaliq" pitchFamily="18" charset="0"/>
              </a:rPr>
              <a:t>با سپاس از توجه شما</a:t>
            </a:r>
            <a:endParaRPr lang="en-US" sz="6600" b="1" dirty="0">
              <a:latin typeface="IranNastaliq" pitchFamily="18" charset="0"/>
              <a:cs typeface="IranNastaliq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4067" y="274638"/>
            <a:ext cx="7285218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7076" y="1600200"/>
            <a:ext cx="6832132" cy="4525963"/>
          </a:xfrm>
        </p:spPr>
        <p:txBody>
          <a:bodyPr/>
          <a:lstStyle/>
          <a:p>
            <a:pPr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ضعف عنوان:</a:t>
            </a:r>
          </a:p>
          <a:p>
            <a:pPr>
              <a:buNone/>
            </a:pPr>
            <a:r>
              <a:rPr lang="fa-IR" sz="2800" b="1" dirty="0" smtClean="0">
                <a:cs typeface="B Nazanin" pitchFamily="2" charset="-78"/>
              </a:rPr>
              <a:t>1. </a:t>
            </a:r>
            <a:r>
              <a:rPr lang="ar-SA" sz="2800" dirty="0" smtClean="0">
                <a:cs typeface="B Nazanin" pitchFamily="2" charset="-78"/>
              </a:rPr>
              <a:t>كلمه بررسي نبايد استفاده شود زيرا كلي است</a:t>
            </a:r>
            <a:r>
              <a:rPr lang="fa-IR" sz="2800" dirty="0" smtClean="0">
                <a:cs typeface="B Nazanin" pitchFamily="2" charset="-78"/>
              </a:rPr>
              <a:t>.</a:t>
            </a:r>
          </a:p>
          <a:p>
            <a:pPr marL="457200" indent="-457200">
              <a:buNone/>
            </a:pPr>
            <a:r>
              <a:rPr lang="fa-IR" sz="2800" dirty="0" smtClean="0">
                <a:cs typeface="B Nazanin" pitchFamily="2" charset="-78"/>
              </a:rPr>
              <a:t>2. مبهم است.</a:t>
            </a:r>
          </a:p>
          <a:p>
            <a:pPr marL="457200" indent="-457200"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قوت عنوان:</a:t>
            </a:r>
          </a:p>
          <a:p>
            <a:pPr marL="457200" indent="-457200">
              <a:buNone/>
            </a:pPr>
            <a:r>
              <a:rPr lang="fa-IR" sz="2800" dirty="0" smtClean="0">
                <a:cs typeface="B Nazanin" pitchFamily="2" charset="-78"/>
              </a:rPr>
              <a:t>1. درباره موضوع توضیحاتی ارائه کند تا خواننده در مورد خواندن یا نخواندن موضوع تصمیم بگیرد.</a:t>
            </a:r>
            <a:endParaRPr lang="en-US" sz="2800" dirty="0" smtClean="0">
              <a:cs typeface="B Nazanin" pitchFamily="2" charset="-78"/>
            </a:endParaRPr>
          </a:p>
          <a:p>
            <a:pPr marL="457200" indent="-457200">
              <a:buNone/>
            </a:pPr>
            <a:r>
              <a:rPr lang="fa-IR" sz="2800" dirty="0" smtClean="0">
                <a:cs typeface="B Nazanin" pitchFamily="2" charset="-78"/>
              </a:rPr>
              <a:t>2. تا حد ممکن کوتاه است</a:t>
            </a:r>
            <a:endParaRPr lang="en-US" sz="2800" dirty="0" smtClean="0">
              <a:cs typeface="B Nazanin" pitchFamily="2" charset="-78"/>
            </a:endParaRPr>
          </a:p>
          <a:p>
            <a:pPr marL="457200" indent="-457200">
              <a:buNone/>
            </a:pPr>
            <a:endParaRPr lang="en-US" sz="2800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9720" y="357016"/>
            <a:ext cx="7198028" cy="892982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2281" y="1540239"/>
            <a:ext cx="7078663" cy="4980482"/>
          </a:xfrm>
        </p:spPr>
        <p:txBody>
          <a:bodyPr/>
          <a:lstStyle/>
          <a:p>
            <a:pPr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ضعف چکیده:</a:t>
            </a: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1. عدم بیان پایایی و روایی پرسشنامۀ استفاده شده</a:t>
            </a: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2. عدم بیان تجزیه و تحلیل داده ها</a:t>
            </a: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3.عدم بیان دقیق روش آماری استفاده شده</a:t>
            </a: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4. چون پژوهش از نوع تجربی است باید روش اجرای آزمون را بصورت مختصر توضیح میداد که این کار را انجام نداده است. </a:t>
            </a:r>
          </a:p>
          <a:p>
            <a:pPr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قوت چکیده:</a:t>
            </a: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1. بیان اهداف تحقیق          3. بیان یافته ها</a:t>
            </a:r>
            <a:endParaRPr lang="en-US" sz="2800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2. بیان نتایج                 4. بیان آزمودنی ها</a:t>
            </a:r>
            <a:endParaRPr lang="en-US" sz="2800" dirty="0" smtClean="0">
              <a:cs typeface="B Nazanin" pitchFamily="2" charset="-78"/>
            </a:endParaRP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endParaRPr lang="fa-IR" sz="2800" dirty="0" smtClean="0">
              <a:cs typeface="B Nazanin" pitchFamily="2" charset="-78"/>
            </a:endParaRPr>
          </a:p>
          <a:p>
            <a:endParaRPr lang="en-US" sz="2800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351" y="1409076"/>
            <a:ext cx="7944787" cy="5216576"/>
          </a:xfrm>
        </p:spPr>
        <p:txBody>
          <a:bodyPr/>
          <a:lstStyle/>
          <a:p>
            <a:pPr algn="just">
              <a:buNone/>
            </a:pPr>
            <a:r>
              <a:rPr lang="fa-I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چکیده: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algn="just">
              <a:buNone/>
            </a:pPr>
            <a:r>
              <a:rPr lang="fa-I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     </a:t>
            </a:r>
            <a:r>
              <a:rPr lang="ar-S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سطوحی از مهارت­هاي روان­شناختي، مانند کنترل هيجان، تصويرسازي ذهني، هدف­چيني، بازداري تفّکر، توجّه و تمرکز و افزايش اعتماد به­نفس می تواند به ورزشکاران در اجرای بهتر مهارت کمک کند. </a:t>
            </a:r>
            <a:r>
              <a:rPr lang="fa-I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پژوهش حاضر به مقايسۀ اثر تصويرسازي کانون توجّه بيروني و دروني بر اجرا و يادگيري يك تکليف رديابي مي­پردازد. </a:t>
            </a:r>
            <a:r>
              <a:rPr lang="ar-S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نمونۀ آماري: تعداد 30  نفر از بين 100 دانشجوي دختر راست دست دانشگاه آزاد واحد نيشابور بودنـد كه بيشترين امتياز را از آزمون پرسشنامه تجـديدنظـر شـدۀ تصويرسازي ذهني حركت ‌هال و مارتين</a:t>
            </a:r>
            <a:r>
              <a:rPr lang="ar-SA" sz="2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</a:t>
            </a:r>
            <a:r>
              <a:rPr lang="ar-S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(1997) کسب کرده­اند. از آماري توصيفي شاخص‌هاي گرايش مركزي و پراكندگي براي رسم نمودارها و   منحني‌ها استفاده گرديد. یافته های این پژوهش حاکی از آن است که </a:t>
            </a:r>
            <a:r>
              <a:rPr lang="fa-I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اختلاف پيش آزمون و پس آزمون گروه تصويرسازي توجّه دروني (08/0=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P</a:t>
            </a:r>
            <a:r>
              <a:rPr lang="fa-I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) در سطح آلفاي 05/0 معني­دار نيست پس تصویر سازی توجه درونی تاثیری بر یادگیری و اجرای یک تکلیف حرکتی ندارد. </a:t>
            </a:r>
            <a:r>
              <a:rPr lang="ar-S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شرايط مناسب براي تمرين و آموزش مهارت­هاي ورزشي، تمرين به­صورت تصويرسازي توجّه بيروني </a:t>
            </a:r>
            <a:r>
              <a:rPr lang="fa-I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موجب پيشرفت اجراي ورزشکاران مي­شود.</a:t>
            </a:r>
            <a:r>
              <a:rPr lang="ar-S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بنابراين پرداختن به اين نوع تمرينات را مي­توان هم به ورزشکاران و هم به مربيان توصيه نمود</a:t>
            </a:r>
            <a:r>
              <a:rPr lang="fa-I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.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algn="just">
              <a:buNone/>
            </a:pPr>
            <a:endParaRPr lang="en-US" sz="2000" b="1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7" y="274638"/>
            <a:ext cx="7375161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321" y="1540239"/>
            <a:ext cx="7078663" cy="4525963"/>
          </a:xfrm>
        </p:spPr>
        <p:txBody>
          <a:bodyPr/>
          <a:lstStyle/>
          <a:p>
            <a:pPr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نقاط ضعف فصل اول (مقدمه): </a:t>
            </a: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1. تعاریف روان و مناسبی ارائه نداده است.</a:t>
            </a:r>
            <a:endParaRPr lang="en-US" sz="2800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2. ارائه دلیل منطقی و ضرورت اجرای کار را ننوشته است.</a:t>
            </a:r>
          </a:p>
          <a:p>
            <a:pPr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نقاط قوت فصل اول (مقدمه):</a:t>
            </a: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1. بیان تاریخچه ای از موضوع</a:t>
            </a:r>
            <a:endParaRPr lang="en-US" sz="2800" dirty="0" smtClean="0">
              <a:cs typeface="B Nazanin" pitchFamily="2" charset="-78"/>
            </a:endParaRPr>
          </a:p>
          <a:p>
            <a:pPr>
              <a:buNone/>
            </a:pPr>
            <a:r>
              <a:rPr lang="fa-IR" sz="2800" dirty="0" smtClean="0">
                <a:cs typeface="B Nazanin" pitchFamily="2" charset="-78"/>
              </a:rPr>
              <a:t>2. اطلاعات مهم، نظریه ها و آنچه سایر نویسندگان در مورد موضوع اظهار کرده اند.</a:t>
            </a:r>
            <a:endParaRPr lang="en-US" sz="2800" dirty="0" smtClean="0">
              <a:cs typeface="B Nazanin" pitchFamily="2" charset="-78"/>
            </a:endParaRPr>
          </a:p>
          <a:p>
            <a:pPr>
              <a:buNone/>
            </a:pPr>
            <a:endParaRPr lang="en-US" sz="2400" dirty="0" smtClean="0">
              <a:cs typeface="B Nazanin" pitchFamily="2" charset="-78"/>
            </a:endParaRPr>
          </a:p>
          <a:p>
            <a:endParaRPr lang="en-US" sz="2400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017" y="274638"/>
            <a:ext cx="7315199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7272" y="1555230"/>
            <a:ext cx="7078663" cy="4525963"/>
          </a:xfrm>
        </p:spPr>
        <p:txBody>
          <a:bodyPr/>
          <a:lstStyle/>
          <a:p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ضعف فصل اول (بیان مسئله):</a:t>
            </a: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1. فرضيه ها را بيان نكرده است.</a:t>
            </a: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2. </a:t>
            </a:r>
            <a:r>
              <a:rPr lang="fa-IR" sz="2800" dirty="0" smtClean="0">
                <a:cs typeface="B Nazanin" pitchFamily="2" charset="-78"/>
              </a:rPr>
              <a:t>محدوده و قلمروه تحقيق را نگفته است.</a:t>
            </a:r>
            <a:endParaRPr lang="en-US" sz="2800" dirty="0" smtClean="0">
              <a:cs typeface="B Nazanin" pitchFamily="2" charset="-78"/>
            </a:endParaRPr>
          </a:p>
          <a:p>
            <a:pPr marL="514350" indent="-514350"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قوت فصل اول (بيان مسئله):</a:t>
            </a: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1. ديد كلي و خوبي از تحقيق را ارائه داده است.</a:t>
            </a:r>
          </a:p>
          <a:p>
            <a:pPr marL="514350" indent="-514350">
              <a:buNone/>
            </a:pPr>
            <a:r>
              <a:rPr lang="fa-IR" sz="2800" dirty="0" smtClean="0">
                <a:cs typeface="B Nazanin" pitchFamily="2" charset="-78"/>
              </a:rPr>
              <a:t>2. در پايان اهميت پژوهش و بيان مسئله را مطرح كرده است.</a:t>
            </a:r>
            <a:endParaRPr lang="en-US" sz="2800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7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2323" y="274638"/>
            <a:ext cx="7124131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590" y="1292118"/>
            <a:ext cx="7078663" cy="5138662"/>
          </a:xfrm>
        </p:spPr>
        <p:txBody>
          <a:bodyPr/>
          <a:lstStyle/>
          <a:p>
            <a:pPr algn="just"/>
            <a:r>
              <a:rPr lang="fa-IR" sz="2800" b="1" dirty="0" smtClean="0">
                <a:solidFill>
                  <a:srgbClr val="FF0000"/>
                </a:solidFill>
                <a:cs typeface="B Nazanin" pitchFamily="2" charset="-78"/>
              </a:rPr>
              <a:t>نقاط ضعف فصل اول (محدوديت هاي قابل كنترل):</a:t>
            </a:r>
          </a:p>
          <a:p>
            <a:pPr algn="just"/>
            <a:r>
              <a:rPr lang="fa-IR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Nazanin" pitchFamily="2" charset="-78"/>
              </a:rPr>
              <a:t> بهتر بود از واژه قلمرو یا محدوده استفاده كند.</a:t>
            </a:r>
          </a:p>
          <a:p>
            <a:pPr algn="just"/>
            <a:r>
              <a:rPr lang="fa-IR" sz="2400" dirty="0" smtClean="0">
                <a:cs typeface="B Nazanin" pitchFamily="2" charset="-78"/>
              </a:rPr>
              <a:t>مشخص کننده ماهیت آزمودنی ها باشد(چه کسی)</a:t>
            </a:r>
            <a:endParaRPr lang="en-US" sz="2400" dirty="0" smtClean="0">
              <a:cs typeface="B Nazanin" pitchFamily="2" charset="-78"/>
            </a:endParaRPr>
          </a:p>
          <a:p>
            <a:pPr algn="just"/>
            <a:r>
              <a:rPr lang="fa-IR" sz="2400" dirty="0" smtClean="0">
                <a:cs typeface="B Nazanin" pitchFamily="2" charset="-78"/>
              </a:rPr>
              <a:t>مشخص کننده مکان مطالعه باشد(کجا)</a:t>
            </a:r>
            <a:endParaRPr lang="en-US" sz="2400" dirty="0" smtClean="0">
              <a:cs typeface="B Nazanin" pitchFamily="2" charset="-78"/>
            </a:endParaRPr>
          </a:p>
          <a:p>
            <a:pPr algn="just"/>
            <a:r>
              <a:rPr lang="fa-IR" sz="2400" dirty="0" smtClean="0">
                <a:cs typeface="B Nazanin" pitchFamily="2" charset="-78"/>
              </a:rPr>
              <a:t>مدت مطالعه مشخص باشد (تا کی)</a:t>
            </a:r>
            <a:endParaRPr lang="en-US" sz="2400" dirty="0" smtClean="0">
              <a:cs typeface="B Nazanin" pitchFamily="2" charset="-78"/>
            </a:endParaRPr>
          </a:p>
          <a:p>
            <a:pPr algn="just"/>
            <a:r>
              <a:rPr lang="fa-IR" sz="2400" dirty="0" smtClean="0">
                <a:cs typeface="B Nazanin" pitchFamily="2" charset="-78"/>
              </a:rPr>
              <a:t>متغییرهای مورد مطالعه مشخص باشد</a:t>
            </a:r>
            <a:endParaRPr lang="en-US" sz="2400" dirty="0" smtClean="0">
              <a:cs typeface="B Nazanin" pitchFamily="2" charset="-78"/>
            </a:endParaRPr>
          </a:p>
          <a:p>
            <a:pPr algn="just">
              <a:buNone/>
            </a:pPr>
            <a:r>
              <a:rPr lang="ar-SA" sz="2400" dirty="0" smtClean="0">
                <a:solidFill>
                  <a:srgbClr val="FF0000"/>
                </a:solidFill>
                <a:cs typeface="B Nazanin" pitchFamily="2" charset="-78"/>
              </a:rPr>
              <a:t>محدوديت‌هاي قابل كنترل</a:t>
            </a:r>
            <a:endParaRPr lang="en-US" sz="2400" dirty="0" smtClean="0">
              <a:solidFill>
                <a:srgbClr val="FF0000"/>
              </a:solidFill>
              <a:cs typeface="B Nazanin" pitchFamily="2" charset="-78"/>
            </a:endParaRPr>
          </a:p>
          <a:p>
            <a:pPr lvl="0" algn="just">
              <a:buNone/>
            </a:pPr>
            <a:r>
              <a:rPr lang="ar-SA" sz="2400" dirty="0" smtClean="0">
                <a:solidFill>
                  <a:srgbClr val="FF0000"/>
                </a:solidFill>
                <a:cs typeface="B Nazanin" pitchFamily="2" charset="-78"/>
              </a:rPr>
              <a:t>انتخاب دانشجوي دختر تربيت بدني در دامنه سني 25-18 سال</a:t>
            </a:r>
            <a:endParaRPr lang="en-US" sz="2400" dirty="0" smtClean="0">
              <a:solidFill>
                <a:srgbClr val="FF0000"/>
              </a:solidFill>
              <a:cs typeface="B Nazanin" pitchFamily="2" charset="-78"/>
            </a:endParaRPr>
          </a:p>
          <a:p>
            <a:pPr lvl="0" algn="just">
              <a:buNone/>
            </a:pPr>
            <a:r>
              <a:rPr lang="ar-SA" sz="2400" dirty="0" smtClean="0">
                <a:solidFill>
                  <a:srgbClr val="FF0000"/>
                </a:solidFill>
                <a:cs typeface="B Nazanin" pitchFamily="2" charset="-78"/>
              </a:rPr>
              <a:t>انتخاب افراد راست دست به­عنوان آزمودني</a:t>
            </a:r>
            <a:endParaRPr lang="en-US" sz="2400" dirty="0" smtClean="0">
              <a:solidFill>
                <a:srgbClr val="FF0000"/>
              </a:solidFill>
              <a:cs typeface="B Nazanin" pitchFamily="2" charset="-78"/>
            </a:endParaRPr>
          </a:p>
          <a:p>
            <a:pPr lvl="0" algn="just">
              <a:buNone/>
            </a:pPr>
            <a:r>
              <a:rPr lang="ar-SA" sz="2400" dirty="0" smtClean="0">
                <a:solidFill>
                  <a:srgbClr val="FF0000"/>
                </a:solidFill>
                <a:cs typeface="B Nazanin" pitchFamily="2" charset="-78"/>
              </a:rPr>
              <a:t>انتخاب يک تکليف رديابي که ماهيت آن، کوتاه زمان است.</a:t>
            </a:r>
            <a:endParaRPr lang="en-US" sz="2400" dirty="0" smtClean="0">
              <a:solidFill>
                <a:srgbClr val="FF0000"/>
              </a:solidFill>
              <a:cs typeface="B Nazanin" pitchFamily="2" charset="-78"/>
            </a:endParaRPr>
          </a:p>
          <a:p>
            <a:pPr lvl="0" algn="just">
              <a:buNone/>
            </a:pPr>
            <a:r>
              <a:rPr lang="ar-SA" sz="2400" dirty="0" smtClean="0">
                <a:solidFill>
                  <a:srgbClr val="FF0000"/>
                </a:solidFill>
                <a:cs typeface="B Nazanin" pitchFamily="2" charset="-78"/>
              </a:rPr>
              <a:t>اختصاص تنها يک کوشش 120 ثانيه­اي به­منظور آشنايي با نحوۀ اجراي تکليف مورد­نظر براي کليۀ آزمودني­ها</a:t>
            </a:r>
            <a:endParaRPr lang="en-US" sz="2400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just"/>
            <a:endParaRPr lang="fa-IR" sz="2400" dirty="0" smtClean="0">
              <a:cs typeface="B Nazanin" pitchFamily="2" charset="-78"/>
            </a:endParaRPr>
          </a:p>
          <a:p>
            <a:pPr algn="just">
              <a:buNone/>
            </a:pPr>
            <a:endParaRPr lang="en-US" sz="3600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846" y="274638"/>
            <a:ext cx="7287904" cy="1143000"/>
          </a:xfrm>
        </p:spPr>
        <p:txBody>
          <a:bodyPr/>
          <a:lstStyle/>
          <a:p>
            <a:pPr algn="r"/>
            <a:r>
              <a:rPr lang="fa-IR" sz="2800" b="1" dirty="0" smtClean="0">
                <a:cs typeface="B Nazanin" pitchFamily="2" charset="-78"/>
              </a:rPr>
              <a:t>عنوان پایان نامه: بررسي و مقايسه اثر تصوير سازي توجه دورني و بيروني بر اجرا و يادگيري يك تكليف رديابي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9371" y="1463722"/>
            <a:ext cx="7870708" cy="4952068"/>
          </a:xfrm>
        </p:spPr>
        <p:txBody>
          <a:bodyPr/>
          <a:lstStyle/>
          <a:p>
            <a:r>
              <a:rPr lang="ar-SA" sz="2400" b="1" dirty="0" smtClean="0">
                <a:cs typeface="B Nazanin" pitchFamily="2" charset="-78"/>
              </a:rPr>
              <a:t>تعاريف مفهومي و عملياتي</a:t>
            </a:r>
            <a:r>
              <a:rPr lang="fa-IR" sz="2400" b="1" dirty="0" smtClean="0">
                <a:cs typeface="B Nazanin" pitchFamily="2" charset="-78"/>
              </a:rPr>
              <a:t> بايد جدا ازهم نوشته شوند كه اين كار را نكرده است و با هم ذكر كرده است.</a:t>
            </a:r>
          </a:p>
          <a:p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مثال:</a:t>
            </a:r>
          </a:p>
          <a:p>
            <a:pPr lvl="0"/>
            <a:r>
              <a:rPr lang="ar-SA" sz="2400" b="1" u="sng" dirty="0" smtClean="0">
                <a:solidFill>
                  <a:srgbClr val="FF0000"/>
                </a:solidFill>
                <a:cs typeface="B Nazanin" pitchFamily="2" charset="-78"/>
              </a:rPr>
              <a:t>تصويرسازي ذهني:</a:t>
            </a:r>
            <a:r>
              <a:rPr lang="ar-SA" sz="2400" b="1" baseline="30000" dirty="0" smtClean="0">
                <a:solidFill>
                  <a:srgbClr val="FF0000"/>
                </a:solidFill>
                <a:cs typeface="B Nazanin" pitchFamily="2" charset="-78"/>
              </a:rPr>
              <a:t> </a:t>
            </a:r>
            <a:r>
              <a:rPr lang="ar-SA" sz="2400" dirty="0" smtClean="0">
                <a:solidFill>
                  <a:srgbClr val="FF0000"/>
                </a:solidFill>
                <a:cs typeface="B Nazanin" pitchFamily="2" charset="-78"/>
              </a:rPr>
              <a:t>عبارتست از</a:t>
            </a:r>
            <a:r>
              <a:rPr lang="ar-SA" sz="2400" b="1" dirty="0" smtClean="0">
                <a:solidFill>
                  <a:srgbClr val="FF0000"/>
                </a:solidFill>
                <a:cs typeface="B Nazanin" pitchFamily="2" charset="-78"/>
              </a:rPr>
              <a:t> ” </a:t>
            </a:r>
            <a:r>
              <a:rPr lang="ar-SA" sz="2400" dirty="0" smtClean="0">
                <a:solidFill>
                  <a:srgbClr val="FF0000"/>
                </a:solidFill>
                <a:cs typeface="B Nazanin" pitchFamily="2" charset="-78"/>
              </a:rPr>
              <a:t>تجربه هوشيار با استفاده از تمام حواس براي ايجاد يا بازآفريني يك تجربه در ذهن“ (والي و گرينليف 1998). در اين تحقيق تصويرسازي عبارت از تجسّم اجراي تکليف رديابي يک هدف نوري در ذهن، به مدت 120 ثانيه مي­باشد.</a:t>
            </a:r>
            <a:endParaRPr lang="en-US" sz="2400" dirty="0" smtClean="0">
              <a:solidFill>
                <a:srgbClr val="FF0000"/>
              </a:solidFill>
              <a:cs typeface="B Nazanin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B Nazanin" pitchFamily="2" charset="-78"/>
              </a:rPr>
              <a:t>کانون توجّه:</a:t>
            </a:r>
            <a:r>
              <a:rPr lang="ar-SA" sz="2400" b="1" dirty="0" smtClean="0">
                <a:solidFill>
                  <a:srgbClr val="FF0000"/>
                </a:solidFill>
                <a:cs typeface="B Nazanin" pitchFamily="2" charset="-78"/>
              </a:rPr>
              <a:t> </a:t>
            </a:r>
            <a:r>
              <a:rPr lang="ar-SA" sz="2400" dirty="0" smtClean="0">
                <a:solidFill>
                  <a:srgbClr val="FF0000"/>
                </a:solidFill>
                <a:cs typeface="B Nazanin" pitchFamily="2" charset="-78"/>
              </a:rPr>
              <a:t>هدايت توجّه به جنبه­ها يا نشانه­هاي ويژه در موقعيت اجرا که با نگه داشتن خواست­هاي توجّه در محدوده ظرفيت، اجرا را بهتر مي­کند (مگيل، 1998). در اين تحقيق هدايت توجّه فرد از طريق تصويرسازي ذهني به محرّک ­هاي مربوط مي­باشد</a:t>
            </a:r>
            <a:r>
              <a:rPr lang="en-US" sz="2400" dirty="0" smtClean="0">
                <a:solidFill>
                  <a:srgbClr val="FF0000"/>
                </a:solidFill>
                <a:cs typeface="B Nazanin" pitchFamily="2" charset="-78"/>
              </a:rPr>
              <a:t> - </a:t>
            </a:r>
            <a:r>
              <a:rPr lang="fa-IR" sz="2400" dirty="0" smtClean="0">
                <a:solidFill>
                  <a:srgbClr val="FF0000"/>
                </a:solidFill>
                <a:cs typeface="B Nazanin" pitchFamily="2" charset="-78"/>
              </a:rPr>
              <a:t>Greenleaf  &amp; Vealey</a:t>
            </a:r>
            <a:endParaRPr lang="en-US" sz="2400" dirty="0" smtClean="0">
              <a:solidFill>
                <a:srgbClr val="FF0000"/>
              </a:solidFill>
              <a:cs typeface="B Nazanin" pitchFamily="2" charset="-78"/>
            </a:endParaRPr>
          </a:p>
          <a:p>
            <a:pPr>
              <a:buNone/>
            </a:pPr>
            <a:endParaRPr lang="fa-IR" sz="2400" b="1" dirty="0" smtClean="0">
              <a:cs typeface="B Nazanin" pitchFamily="2" charset="-78"/>
            </a:endParaRPr>
          </a:p>
          <a:p>
            <a:endParaRPr lang="en-US" sz="2400" b="1" dirty="0" smtClean="0">
              <a:cs typeface="B Nazanin" pitchFamily="2" charset="-78"/>
            </a:endParaRPr>
          </a:p>
          <a:p>
            <a:endParaRPr lang="en-US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3C1FB-6E18-4959-B3CE-377CE8BCA7CF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mdady_form">
  <a:themeElements>
    <a:clrScheme name="Office Theme 1">
      <a:dk1>
        <a:srgbClr val="000000"/>
      </a:dk1>
      <a:lt1>
        <a:srgbClr val="E1E0E4"/>
      </a:lt1>
      <a:dk2>
        <a:srgbClr val="000000"/>
      </a:dk2>
      <a:lt2>
        <a:srgbClr val="B2B2B2"/>
      </a:lt2>
      <a:accent1>
        <a:srgbClr val="AFA4C3"/>
      </a:accent1>
      <a:accent2>
        <a:srgbClr val="9693D4"/>
      </a:accent2>
      <a:accent3>
        <a:srgbClr val="EEEDEF"/>
      </a:accent3>
      <a:accent4>
        <a:srgbClr val="000000"/>
      </a:accent4>
      <a:accent5>
        <a:srgbClr val="D4CFDE"/>
      </a:accent5>
      <a:accent6>
        <a:srgbClr val="8785C0"/>
      </a:accent6>
      <a:hlink>
        <a:srgbClr val="07006B"/>
      </a:hlink>
      <a:folHlink>
        <a:srgbClr val="100B61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E1E0E4"/>
        </a:lt1>
        <a:dk2>
          <a:srgbClr val="000000"/>
        </a:dk2>
        <a:lt2>
          <a:srgbClr val="B2B2B2"/>
        </a:lt2>
        <a:accent1>
          <a:srgbClr val="AFA4C3"/>
        </a:accent1>
        <a:accent2>
          <a:srgbClr val="9693D4"/>
        </a:accent2>
        <a:accent3>
          <a:srgbClr val="EEEDEF"/>
        </a:accent3>
        <a:accent4>
          <a:srgbClr val="000000"/>
        </a:accent4>
        <a:accent5>
          <a:srgbClr val="D4CFDE"/>
        </a:accent5>
        <a:accent6>
          <a:srgbClr val="8785C0"/>
        </a:accent6>
        <a:hlink>
          <a:srgbClr val="07006B"/>
        </a:hlink>
        <a:folHlink>
          <a:srgbClr val="100B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E1E0E4"/>
        </a:lt1>
        <a:dk2>
          <a:srgbClr val="000000"/>
        </a:dk2>
        <a:lt2>
          <a:srgbClr val="B2B2B2"/>
        </a:lt2>
        <a:accent1>
          <a:srgbClr val="948CDF"/>
        </a:accent1>
        <a:accent2>
          <a:srgbClr val="0571FF"/>
        </a:accent2>
        <a:accent3>
          <a:srgbClr val="EEEDEF"/>
        </a:accent3>
        <a:accent4>
          <a:srgbClr val="000000"/>
        </a:accent4>
        <a:accent5>
          <a:srgbClr val="C8C5EC"/>
        </a:accent5>
        <a:accent6>
          <a:srgbClr val="0466E7"/>
        </a:accent6>
        <a:hlink>
          <a:srgbClr val="37006B"/>
        </a:hlink>
        <a:folHlink>
          <a:srgbClr val="00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E1E0E4"/>
        </a:lt1>
        <a:dk2>
          <a:srgbClr val="000000"/>
        </a:dk2>
        <a:lt2>
          <a:srgbClr val="B2B2B2"/>
        </a:lt2>
        <a:accent1>
          <a:srgbClr val="FFFF05"/>
        </a:accent1>
        <a:accent2>
          <a:srgbClr val="FF9305"/>
        </a:accent2>
        <a:accent3>
          <a:srgbClr val="EEEDEF"/>
        </a:accent3>
        <a:accent4>
          <a:srgbClr val="000000"/>
        </a:accent4>
        <a:accent5>
          <a:srgbClr val="FFFFAA"/>
        </a:accent5>
        <a:accent6>
          <a:srgbClr val="E78504"/>
        </a:accent6>
        <a:hlink>
          <a:srgbClr val="0B0075"/>
        </a:hlink>
        <a:folHlink>
          <a:srgbClr val="6B3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E1E0E4"/>
        </a:lt1>
        <a:dk2>
          <a:srgbClr val="000000"/>
        </a:dk2>
        <a:lt2>
          <a:srgbClr val="B2B2B2"/>
        </a:lt2>
        <a:accent1>
          <a:srgbClr val="41FF05"/>
        </a:accent1>
        <a:accent2>
          <a:srgbClr val="FFC105"/>
        </a:accent2>
        <a:accent3>
          <a:srgbClr val="EEEDEF"/>
        </a:accent3>
        <a:accent4>
          <a:srgbClr val="000000"/>
        </a:accent4>
        <a:accent5>
          <a:srgbClr val="B0FFAA"/>
        </a:accent5>
        <a:accent6>
          <a:srgbClr val="E7AF04"/>
        </a:accent6>
        <a:hlink>
          <a:srgbClr val="6B0010"/>
        </a:hlink>
        <a:folHlink>
          <a:srgbClr val="0A00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FA4C3"/>
        </a:accent1>
        <a:accent2>
          <a:srgbClr val="9693D4"/>
        </a:accent2>
        <a:accent3>
          <a:srgbClr val="FFFFFF"/>
        </a:accent3>
        <a:accent4>
          <a:srgbClr val="000000"/>
        </a:accent4>
        <a:accent5>
          <a:srgbClr val="D4CFDE"/>
        </a:accent5>
        <a:accent6>
          <a:srgbClr val="8785C0"/>
        </a:accent6>
        <a:hlink>
          <a:srgbClr val="07006B"/>
        </a:hlink>
        <a:folHlink>
          <a:srgbClr val="100B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48CDF"/>
        </a:accent1>
        <a:accent2>
          <a:srgbClr val="0571FF"/>
        </a:accent2>
        <a:accent3>
          <a:srgbClr val="FFFFFF"/>
        </a:accent3>
        <a:accent4>
          <a:srgbClr val="000000"/>
        </a:accent4>
        <a:accent5>
          <a:srgbClr val="C8C5EC"/>
        </a:accent5>
        <a:accent6>
          <a:srgbClr val="0466E7"/>
        </a:accent6>
        <a:hlink>
          <a:srgbClr val="37006B"/>
        </a:hlink>
        <a:folHlink>
          <a:srgbClr val="002E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FF05"/>
        </a:accent1>
        <a:accent2>
          <a:srgbClr val="FF9305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E78504"/>
        </a:accent6>
        <a:hlink>
          <a:srgbClr val="0B0075"/>
        </a:hlink>
        <a:folHlink>
          <a:srgbClr val="6B3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41FF05"/>
        </a:accent1>
        <a:accent2>
          <a:srgbClr val="FFC105"/>
        </a:accent2>
        <a:accent3>
          <a:srgbClr val="FFFFFF"/>
        </a:accent3>
        <a:accent4>
          <a:srgbClr val="000000"/>
        </a:accent4>
        <a:accent5>
          <a:srgbClr val="B0FFAA"/>
        </a:accent5>
        <a:accent6>
          <a:srgbClr val="E7AF04"/>
        </a:accent6>
        <a:hlink>
          <a:srgbClr val="6B0010"/>
        </a:hlink>
        <a:folHlink>
          <a:srgbClr val="0A006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 1">
    <a:dk1>
      <a:srgbClr val="000000"/>
    </a:dk1>
    <a:lt1>
      <a:srgbClr val="E1E0E4"/>
    </a:lt1>
    <a:dk2>
      <a:srgbClr val="000000"/>
    </a:dk2>
    <a:lt2>
      <a:srgbClr val="B2B2B2"/>
    </a:lt2>
    <a:accent1>
      <a:srgbClr val="AFA4C3"/>
    </a:accent1>
    <a:accent2>
      <a:srgbClr val="9693D4"/>
    </a:accent2>
    <a:accent3>
      <a:srgbClr val="EEEDEF"/>
    </a:accent3>
    <a:accent4>
      <a:srgbClr val="000000"/>
    </a:accent4>
    <a:accent5>
      <a:srgbClr val="D4CFDE"/>
    </a:accent5>
    <a:accent6>
      <a:srgbClr val="8785C0"/>
    </a:accent6>
    <a:hlink>
      <a:srgbClr val="07006B"/>
    </a:hlink>
    <a:folHlink>
      <a:srgbClr val="100B6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2381</Words>
  <Application>Microsoft Office PowerPoint</Application>
  <PresentationFormat>On-screen Show (4:3)</PresentationFormat>
  <Paragraphs>152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jamdady_form</vt:lpstr>
      <vt:lpstr>Slide 1</vt:lpstr>
      <vt:lpstr>دانشکده علوم انسانی ارائه درس سمینار در کنترل حرکتی نقد و بررسی پایان نامه استا مربوطه: آقای دکتر نیک روان ارائه دهنده: الهه مصطفایی فر بهار 93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Slide 15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عنوان پایان نامه: بررسي و مقايسه اثر تصوير سازي توجه دورني و بيروني بر اجرا و يادگيري يك تكليف رديابي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HoseinMos</dc:creator>
  <cp:lastModifiedBy>digital</cp:lastModifiedBy>
  <cp:revision>437</cp:revision>
  <dcterms:created xsi:type="dcterms:W3CDTF">2014-03-17T06:37:09Z</dcterms:created>
  <dcterms:modified xsi:type="dcterms:W3CDTF">2014-05-04T08:08:55Z</dcterms:modified>
</cp:coreProperties>
</file>